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8" r:id="rId1"/>
  </p:sldMasterIdLst>
  <p:notesMasterIdLst>
    <p:notesMasterId r:id="rId12"/>
  </p:notesMasterIdLst>
  <p:sldIdLst>
    <p:sldId id="256" r:id="rId2"/>
    <p:sldId id="257" r:id="rId3"/>
    <p:sldId id="271" r:id="rId4"/>
    <p:sldId id="266" r:id="rId5"/>
    <p:sldId id="261" r:id="rId6"/>
    <p:sldId id="265" r:id="rId7"/>
    <p:sldId id="262" r:id="rId8"/>
    <p:sldId id="263" r:id="rId9"/>
    <p:sldId id="264" r:id="rId10"/>
    <p:sldId id="270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 Mono" panose="020B0604020202020204" charset="0"/>
      <p:regular r:id="rId17"/>
      <p:bold r:id="rId18"/>
      <p:italic r:id="rId19"/>
      <p:boldItalic r:id="rId20"/>
    </p:embeddedFont>
    <p:embeddedFont>
      <p:font typeface="Roboto Mono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CD7F25-CCED-41D0-A295-3D7ACD52400C}" v="407" dt="2020-07-12T15:34:43.245"/>
    <p1510:client id="{2AE36253-E521-0767-ED0E-FADFCEA669FE}" v="24" dt="2020-07-12T14:33:41.202"/>
    <p1510:client id="{3A063ED0-74D9-100C-69DC-56E515E64D27}" v="121" dt="2020-07-12T14:49:06.617"/>
    <p1510:client id="{4939947B-0F6A-7D22-1969-253A3896A725}" v="396" dt="2020-07-12T15:14:11.373"/>
    <p1510:client id="{6EE83FC1-30A9-99A6-A3D4-DB7CC3097802}" v="24" dt="2020-07-12T14:31:55.388"/>
  </p1510:revLst>
</p1510:revInfo>
</file>

<file path=ppt/tableStyles.xml><?xml version="1.0" encoding="utf-8"?>
<a:tblStyleLst xmlns:a="http://schemas.openxmlformats.org/drawingml/2006/main" def="{F6626D65-AFD3-459A-A69E-42739736CF7F}">
  <a:tblStyle styleId="{F6626D65-AFD3-459A-A69E-42739736CF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3"/>
  </p:normalViewPr>
  <p:slideViewPr>
    <p:cSldViewPr snapToGrid="0">
      <p:cViewPr>
        <p:scale>
          <a:sx n="134" d="100"/>
          <a:sy n="134" d="100"/>
        </p:scale>
        <p:origin x="1000" y="3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a3b5bb04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8a3b5bb04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a3b5bb04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a3b5bb04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21c2df0a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821c2df0a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b625bbf80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b625bbf80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21c2df07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821c2df07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b625bbf8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b625bbf8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b625bbf8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b625bbf80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8b625bbf8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8b625bbf8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a3b5bb04d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a3b5bb04d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2" name="Google Shape;102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192506" y="106611"/>
            <a:ext cx="7156800" cy="6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Proxima Nova"/>
              <a:buNone/>
              <a:defRPr sz="2400" b="1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108" name="Google Shape;108;p25"/>
          <p:cNvSpPr txBox="1"/>
          <p:nvPr/>
        </p:nvSpPr>
        <p:spPr>
          <a:xfrm>
            <a:off x="7928931" y="4834803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5"/>
          <p:cNvSpPr txBox="1">
            <a:spLocks noGrp="1"/>
          </p:cNvSpPr>
          <p:nvPr>
            <p:ph type="sldNum" idx="12"/>
          </p:nvPr>
        </p:nvSpPr>
        <p:spPr>
          <a:xfrm>
            <a:off x="8662395" y="4958869"/>
            <a:ext cx="443100" cy="1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300">
                <a:solidFill>
                  <a:srgbClr val="999999"/>
                </a:solidFill>
              </a:defRPr>
            </a:lvl1pPr>
            <a:lvl2pPr lvl="1" rtl="0">
              <a:buNone/>
              <a:defRPr sz="1300">
                <a:solidFill>
                  <a:srgbClr val="999999"/>
                </a:solidFill>
              </a:defRPr>
            </a:lvl2pPr>
            <a:lvl3pPr lvl="2" rtl="0">
              <a:buNone/>
              <a:defRPr sz="1300">
                <a:solidFill>
                  <a:srgbClr val="999999"/>
                </a:solidFill>
              </a:defRPr>
            </a:lvl3pPr>
            <a:lvl4pPr lvl="3" rtl="0">
              <a:buNone/>
              <a:defRPr sz="1300">
                <a:solidFill>
                  <a:srgbClr val="999999"/>
                </a:solidFill>
              </a:defRPr>
            </a:lvl4pPr>
            <a:lvl5pPr lvl="4" rtl="0">
              <a:buNone/>
              <a:defRPr sz="1300">
                <a:solidFill>
                  <a:srgbClr val="999999"/>
                </a:solidFill>
              </a:defRPr>
            </a:lvl5pPr>
            <a:lvl6pPr lvl="5" rtl="0">
              <a:buNone/>
              <a:defRPr sz="1300">
                <a:solidFill>
                  <a:srgbClr val="999999"/>
                </a:solidFill>
              </a:defRPr>
            </a:lvl6pPr>
            <a:lvl7pPr lvl="6" rtl="0">
              <a:buNone/>
              <a:defRPr sz="1300">
                <a:solidFill>
                  <a:srgbClr val="999999"/>
                </a:solidFill>
              </a:defRPr>
            </a:lvl7pPr>
            <a:lvl8pPr lvl="7" rtl="0">
              <a:buNone/>
              <a:defRPr sz="1300">
                <a:solidFill>
                  <a:srgbClr val="999999"/>
                </a:solidFill>
              </a:defRPr>
            </a:lvl8pPr>
            <a:lvl9pPr lvl="8" rtl="0">
              <a:buNone/>
              <a:defRPr sz="1300">
                <a:solidFill>
                  <a:srgbClr val="99999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 1">
  <p:cSld name="1_Title and Content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>
            <a:spLocks noGrp="1"/>
          </p:cNvSpPr>
          <p:nvPr>
            <p:ph type="title"/>
          </p:nvPr>
        </p:nvSpPr>
        <p:spPr>
          <a:xfrm>
            <a:off x="192506" y="13304"/>
            <a:ext cx="7156800" cy="6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 b="1" i="0" u="none" strike="noStrike" cap="none">
                <a:solidFill>
                  <a:srgbClr val="666666"/>
                </a:solidFill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26"/>
          <p:cNvSpPr txBox="1"/>
          <p:nvPr/>
        </p:nvSpPr>
        <p:spPr>
          <a:xfrm>
            <a:off x="7928931" y="4834803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300">
                <a:solidFill>
                  <a:schemeClr val="dk1"/>
                </a:solidFill>
              </a:defRPr>
            </a:lvl1pPr>
            <a:lvl2pPr lvl="1" rtl="0">
              <a:buNone/>
              <a:defRPr sz="1300">
                <a:solidFill>
                  <a:schemeClr val="dk1"/>
                </a:solidFill>
              </a:defRPr>
            </a:lvl2pPr>
            <a:lvl3pPr lvl="2" rtl="0">
              <a:buNone/>
              <a:defRPr sz="1300">
                <a:solidFill>
                  <a:schemeClr val="dk1"/>
                </a:solidFill>
              </a:defRPr>
            </a:lvl3pPr>
            <a:lvl4pPr lvl="3" rtl="0">
              <a:buNone/>
              <a:defRPr sz="1300">
                <a:solidFill>
                  <a:schemeClr val="dk1"/>
                </a:solidFill>
              </a:defRPr>
            </a:lvl4pPr>
            <a:lvl5pPr lvl="4" rtl="0">
              <a:buNone/>
              <a:defRPr sz="1300">
                <a:solidFill>
                  <a:schemeClr val="dk1"/>
                </a:solidFill>
              </a:defRPr>
            </a:lvl5pPr>
            <a:lvl6pPr lvl="5" rtl="0">
              <a:buNone/>
              <a:defRPr sz="1300">
                <a:solidFill>
                  <a:schemeClr val="dk1"/>
                </a:solidFill>
              </a:defRPr>
            </a:lvl6pPr>
            <a:lvl7pPr lvl="6" rtl="0">
              <a:buNone/>
              <a:defRPr sz="1300">
                <a:solidFill>
                  <a:schemeClr val="dk1"/>
                </a:solidFill>
              </a:defRPr>
            </a:lvl7pPr>
            <a:lvl8pPr lvl="7" rtl="0">
              <a:buNone/>
              <a:defRPr sz="1300">
                <a:solidFill>
                  <a:schemeClr val="dk1"/>
                </a:solidFill>
              </a:defRPr>
            </a:lvl8pPr>
            <a:lvl9pPr lvl="8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 1 1 1 1">
  <p:cSld name="1_Title and Content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7"/>
          <p:cNvSpPr txBox="1"/>
          <p:nvPr/>
        </p:nvSpPr>
        <p:spPr>
          <a:xfrm>
            <a:off x="7928931" y="4834803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300">
                <a:solidFill>
                  <a:schemeClr val="dk1"/>
                </a:solidFill>
              </a:defRPr>
            </a:lvl1pPr>
            <a:lvl2pPr lvl="1" rtl="0">
              <a:buNone/>
              <a:defRPr sz="1300">
                <a:solidFill>
                  <a:schemeClr val="dk1"/>
                </a:solidFill>
              </a:defRPr>
            </a:lvl2pPr>
            <a:lvl3pPr lvl="2" rtl="0">
              <a:buNone/>
              <a:defRPr sz="1300">
                <a:solidFill>
                  <a:schemeClr val="dk1"/>
                </a:solidFill>
              </a:defRPr>
            </a:lvl3pPr>
            <a:lvl4pPr lvl="3" rtl="0">
              <a:buNone/>
              <a:defRPr sz="1300">
                <a:solidFill>
                  <a:schemeClr val="dk1"/>
                </a:solidFill>
              </a:defRPr>
            </a:lvl4pPr>
            <a:lvl5pPr lvl="4" rtl="0">
              <a:buNone/>
              <a:defRPr sz="1300">
                <a:solidFill>
                  <a:schemeClr val="dk1"/>
                </a:solidFill>
              </a:defRPr>
            </a:lvl5pPr>
            <a:lvl6pPr lvl="5" rtl="0">
              <a:buNone/>
              <a:defRPr sz="1300">
                <a:solidFill>
                  <a:schemeClr val="dk1"/>
                </a:solidFill>
              </a:defRPr>
            </a:lvl6pPr>
            <a:lvl7pPr lvl="6" rtl="0">
              <a:buNone/>
              <a:defRPr sz="1300">
                <a:solidFill>
                  <a:schemeClr val="dk1"/>
                </a:solidFill>
              </a:defRPr>
            </a:lvl7pPr>
            <a:lvl8pPr lvl="7" rtl="0">
              <a:buNone/>
              <a:defRPr sz="1300">
                <a:solidFill>
                  <a:schemeClr val="dk1"/>
                </a:solidFill>
              </a:defRPr>
            </a:lvl8pPr>
            <a:lvl9pPr lvl="8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192506" y="106611"/>
            <a:ext cx="7156800" cy="6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ria"/>
              <a:buNone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9" name="Google Shape;119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92763" y="197890"/>
            <a:ext cx="1280764" cy="44881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p28"/>
          <p:cNvCxnSpPr/>
          <p:nvPr/>
        </p:nvCxnSpPr>
        <p:spPr>
          <a:xfrm>
            <a:off x="0" y="4912460"/>
            <a:ext cx="9144000" cy="0"/>
          </a:xfrm>
          <a:prstGeom prst="straightConnector1">
            <a:avLst/>
          </a:prstGeom>
          <a:noFill/>
          <a:ln w="19050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28"/>
          <p:cNvCxnSpPr/>
          <p:nvPr/>
        </p:nvCxnSpPr>
        <p:spPr>
          <a:xfrm>
            <a:off x="1809093" y="782047"/>
            <a:ext cx="7335000" cy="0"/>
          </a:xfrm>
          <a:prstGeom prst="straightConnector1">
            <a:avLst/>
          </a:prstGeom>
          <a:noFill/>
          <a:ln w="76200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2" name="Google Shape;122;p28"/>
          <p:cNvSpPr txBox="1"/>
          <p:nvPr/>
        </p:nvSpPr>
        <p:spPr>
          <a:xfrm>
            <a:off x="-76200" y="4914217"/>
            <a:ext cx="464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3" name="Google Shape;123;p28"/>
          <p:cNvCxnSpPr/>
          <p:nvPr/>
        </p:nvCxnSpPr>
        <p:spPr>
          <a:xfrm>
            <a:off x="1" y="782047"/>
            <a:ext cx="1809000" cy="0"/>
          </a:xfrm>
          <a:prstGeom prst="straightConnector1">
            <a:avLst/>
          </a:prstGeom>
          <a:noFill/>
          <a:ln w="762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28"/>
          <p:cNvSpPr txBox="1"/>
          <p:nvPr/>
        </p:nvSpPr>
        <p:spPr>
          <a:xfrm>
            <a:off x="7869021" y="4958834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5562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body" idx="1"/>
          </p:nvPr>
        </p:nvSpPr>
        <p:spPr>
          <a:xfrm>
            <a:off x="457200" y="1200152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29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Google Shape;130;p29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1" name="Google Shape;131;p29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0"/>
          <p:cNvSpPr txBox="1">
            <a:spLocks noGrp="1"/>
          </p:cNvSpPr>
          <p:nvPr>
            <p:ph type="title"/>
          </p:nvPr>
        </p:nvSpPr>
        <p:spPr>
          <a:xfrm>
            <a:off x="457203" y="205979"/>
            <a:ext cx="58749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135" name="Google Shape;135;p30"/>
          <p:cNvSpPr txBox="1">
            <a:spLocks noGrp="1"/>
          </p:cNvSpPr>
          <p:nvPr>
            <p:ph type="body" idx="1"/>
          </p:nvPr>
        </p:nvSpPr>
        <p:spPr>
          <a:xfrm>
            <a:off x="457200" y="1200152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30"/>
          <p:cNvSpPr txBox="1">
            <a:spLocks noGrp="1"/>
          </p:cNvSpPr>
          <p:nvPr>
            <p:ph type="body" idx="2"/>
          </p:nvPr>
        </p:nvSpPr>
        <p:spPr>
          <a:xfrm>
            <a:off x="4648200" y="1200152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8" name="Google Shape;138;p30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30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>
            <a:endParaRPr/>
          </a:p>
        </p:txBody>
      </p:sp>
      <p:sp>
        <p:nvSpPr>
          <p:cNvPr id="142" name="Google Shape;142;p3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3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5271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2"/>
          <p:cNvSpPr txBox="1"/>
          <p:nvPr/>
        </p:nvSpPr>
        <p:spPr>
          <a:xfrm>
            <a:off x="318525" y="2423600"/>
            <a:ext cx="80607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Fashion Intelligence Systems</a:t>
            </a:r>
            <a:endParaRPr sz="3600"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2" name="Google Shape;152;p32"/>
          <p:cNvSpPr txBox="1"/>
          <p:nvPr/>
        </p:nvSpPr>
        <p:spPr>
          <a:xfrm>
            <a:off x="1475200" y="3653100"/>
            <a:ext cx="6304200" cy="10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Team Name     :</a:t>
            </a:r>
            <a:r>
              <a:rPr lang="en-US" sz="1900" b="1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Cockroaches</a:t>
            </a:r>
            <a:endParaRPr sz="1900" b="1"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1"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Institute Name: IIT Guwahati</a:t>
            </a:r>
            <a:endParaRPr sz="1900" b="1"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93"/>
            <a:ext cx="9143999" cy="51386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3"/>
          <p:cNvSpPr txBox="1"/>
          <p:nvPr/>
        </p:nvSpPr>
        <p:spPr>
          <a:xfrm>
            <a:off x="135875" y="145275"/>
            <a:ext cx="72921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oboto Mono"/>
                <a:ea typeface="Roboto Mono"/>
                <a:cs typeface="Roboto Mono"/>
                <a:sym typeface="Roboto Mono"/>
              </a:rPr>
              <a:t>Team members details</a:t>
            </a: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graphicFrame>
        <p:nvGraphicFramePr>
          <p:cNvPr id="159" name="Google Shape;159;p33"/>
          <p:cNvGraphicFramePr/>
          <p:nvPr>
            <p:extLst>
              <p:ext uri="{D42A27DB-BD31-4B8C-83A1-F6EECF244321}">
                <p14:modId xmlns:p14="http://schemas.microsoft.com/office/powerpoint/2010/main" val="564560751"/>
              </p:ext>
            </p:extLst>
          </p:nvPr>
        </p:nvGraphicFramePr>
        <p:xfrm>
          <a:off x="195688" y="1144500"/>
          <a:ext cx="8756200" cy="2962800"/>
        </p:xfrm>
        <a:graphic>
          <a:graphicData uri="http://schemas.openxmlformats.org/drawingml/2006/table">
            <a:tbl>
              <a:tblPr>
                <a:noFill/>
                <a:tableStyleId>{F6626D65-AFD3-459A-A69E-42739736CF7F}</a:tableStyleId>
              </a:tblPr>
              <a:tblGrid>
                <a:gridCol w="2531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4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74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74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3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Team Name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Cockroaches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3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Institute Name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IIT Guwahati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0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Team Members &gt;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 (Leader)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3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Aman Raj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Mayank </a:t>
                      </a:r>
                      <a:r>
                        <a:rPr lang="en-US" dirty="0" err="1"/>
                        <a:t>Wadhwani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Tushar </a:t>
                      </a:r>
                      <a:r>
                        <a:rPr lang="en-US" dirty="0" err="1"/>
                        <a:t>Bhutada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3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Batch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2021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2021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2021</a:t>
                      </a:r>
                      <a:endParaRPr dirty="0"/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9A3DE0-28B9-46ED-8A0E-E1A12812F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039" y="-53507"/>
            <a:ext cx="8520600" cy="841800"/>
          </a:xfrm>
        </p:spPr>
        <p:txBody>
          <a:bodyPr/>
          <a:lstStyle/>
          <a:p>
            <a:pPr algn="l"/>
            <a:r>
              <a:rPr lang="en" sz="2400" b="1">
                <a:latin typeface="Roboto mono"/>
              </a:rPr>
              <a:t>Use Case Diagram</a:t>
            </a:r>
            <a:endParaRPr lang="en-US" sz="2400">
              <a:latin typeface="Roboto mono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8847399-DCA1-4BAB-B762-1A3A18A6D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147" y="670509"/>
            <a:ext cx="5444216" cy="430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2"/>
          <p:cNvSpPr txBox="1"/>
          <p:nvPr/>
        </p:nvSpPr>
        <p:spPr>
          <a:xfrm>
            <a:off x="135875" y="145275"/>
            <a:ext cx="72921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Roboto Mono"/>
                <a:ea typeface="Roboto Mono"/>
                <a:cs typeface="Roboto Mono"/>
                <a:sym typeface="Roboto Mono"/>
              </a:rPr>
              <a:t>Workflow</a:t>
            </a:r>
          </a:p>
        </p:txBody>
      </p:sp>
      <p:sp>
        <p:nvSpPr>
          <p:cNvPr id="222" name="Google Shape;222;p42"/>
          <p:cNvSpPr txBox="1"/>
          <p:nvPr/>
        </p:nvSpPr>
        <p:spPr>
          <a:xfrm>
            <a:off x="135875" y="1071750"/>
            <a:ext cx="83727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525444-F888-2140-96FD-47ECA7344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375" y="598574"/>
            <a:ext cx="6382750" cy="42782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7"/>
          <p:cNvSpPr txBox="1"/>
          <p:nvPr/>
        </p:nvSpPr>
        <p:spPr>
          <a:xfrm>
            <a:off x="135875" y="145275"/>
            <a:ext cx="7513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oboto Mono"/>
                <a:ea typeface="Roboto Mono"/>
                <a:cs typeface="Roboto Mono"/>
                <a:sym typeface="Roboto Mono"/>
              </a:rPr>
              <a:t>Solution statement/ Proposed approach</a:t>
            </a: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7" name="Google Shape;187;p37"/>
          <p:cNvSpPr txBox="1"/>
          <p:nvPr/>
        </p:nvSpPr>
        <p:spPr>
          <a:xfrm>
            <a:off x="190861" y="1658593"/>
            <a:ext cx="85470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100" dirty="0">
              <a:latin typeface="Roboto Mono"/>
              <a:ea typeface="Roboto Mono"/>
              <a:cs typeface="Roboto Mono"/>
            </a:endParaRPr>
          </a:p>
          <a:p>
            <a:pPr marL="171450" indent="-171450">
              <a:buFont typeface="Wingdings" pitchFamily="2" charset="2"/>
              <a:buChar char="Ø"/>
            </a:pPr>
            <a:r>
              <a:rPr lang="en-IN" sz="1200">
                <a:latin typeface="Roboto mono"/>
              </a:rPr>
              <a:t>To build a web portal that will encompass two key entities of the problem statement- Trends extracted from fashion magazines and trending products from e-commerce portals. </a:t>
            </a:r>
            <a:br>
              <a:rPr lang="en-IN" sz="1200" dirty="0">
                <a:latin typeface="Roboto mono"/>
              </a:rPr>
            </a:br>
            <a:endParaRPr lang="en-IN" sz="1200" dirty="0">
              <a:latin typeface="Roboto mono"/>
            </a:endParaRPr>
          </a:p>
          <a:p>
            <a:pPr marL="171450" indent="-171450">
              <a:buFont typeface="Wingdings" pitchFamily="2" charset="2"/>
              <a:buChar char="Ø"/>
            </a:pPr>
            <a:r>
              <a:rPr lang="en-IN" sz="1200">
                <a:latin typeface="Roboto mono"/>
              </a:rPr>
              <a:t>In order to make the solution scalable, we intend to put up all the magazine and e-commerce portals in a database(preferably FireBase). </a:t>
            </a:r>
            <a:br>
              <a:rPr lang="en-IN" sz="1200" dirty="0">
                <a:latin typeface="Roboto mono"/>
              </a:rPr>
            </a:br>
            <a:endParaRPr lang="en-IN" sz="1200" dirty="0">
              <a:latin typeface="Roboto mono"/>
            </a:endParaRPr>
          </a:p>
          <a:p>
            <a:pPr marL="171450" indent="-171450">
              <a:buFont typeface="Wingdings" pitchFamily="2" charset="2"/>
              <a:buChar char="Ø"/>
            </a:pPr>
            <a:r>
              <a:rPr lang="en-IN" sz="1200">
                <a:latin typeface="Roboto mono"/>
              </a:rPr>
              <a:t>Using web crawlers and backend APIs, we plan to extract all the recent trending fashion products in the same order from the leading portals and magazines. </a:t>
            </a:r>
            <a:br>
              <a:rPr lang="en-IN" sz="1200" dirty="0">
                <a:latin typeface="Roboto mono"/>
              </a:rPr>
            </a:br>
            <a:endParaRPr lang="en-IN" sz="1200" dirty="0">
              <a:latin typeface="Roboto mono"/>
            </a:endParaRPr>
          </a:p>
          <a:p>
            <a:pPr marL="171450" indent="-171450">
              <a:buFont typeface="Wingdings" pitchFamily="2" charset="2"/>
              <a:buChar char="Ø"/>
            </a:pPr>
            <a:r>
              <a:rPr lang="en-IN" sz="1200">
                <a:latin typeface="Roboto mono"/>
              </a:rPr>
              <a:t>In a similar way, we will also extract data from e-commerce websites as well in the order of ratings.</a:t>
            </a:r>
            <a:br>
              <a:rPr lang="en-IN" sz="1200" dirty="0">
                <a:latin typeface="Roboto mono"/>
              </a:rPr>
            </a:br>
            <a:endParaRPr lang="en-IN" sz="1200" dirty="0">
              <a:latin typeface="Roboto mono"/>
            </a:endParaRPr>
          </a:p>
          <a:p>
            <a:pPr marL="171450" indent="-171450">
              <a:buFont typeface="Wingdings" pitchFamily="2" charset="2"/>
              <a:buChar char="Ø"/>
            </a:pPr>
            <a:r>
              <a:rPr lang="en-IN" sz="1200">
                <a:latin typeface="Roboto mono"/>
              </a:rPr>
              <a:t>Appropriate machine learning models will be applied to the data collected to classify products based on the type of clothing(e.g. t-shirt</a:t>
            </a:r>
            <a:r>
              <a:rPr lang="en-IN" sz="1200" dirty="0">
                <a:latin typeface="Roboto mono"/>
              </a:rPr>
              <a:t>).</a:t>
            </a:r>
            <a:br>
              <a:rPr lang="en-US" sz="1200" dirty="0">
                <a:latin typeface="Roboto mono"/>
              </a:rPr>
            </a:br>
            <a:endParaRPr lang="en-IN" sz="1200" dirty="0">
              <a:latin typeface="Roboto mono"/>
            </a:endParaRPr>
          </a:p>
          <a:p>
            <a:pPr marL="171450" lvl="0" indent="-171450">
              <a:buFont typeface="Wingdings" pitchFamily="2" charset="2"/>
              <a:buChar char="Ø"/>
            </a:pPr>
            <a:r>
              <a:rPr lang="en-IN" sz="1200">
                <a:latin typeface="Roboto mono"/>
              </a:rPr>
              <a:t>This will be then unified to return a single JSON response and will be displayed on the UI.</a:t>
            </a:r>
            <a:endParaRPr lang="en-IN" sz="1200" dirty="0">
              <a:latin typeface="Roboto mono"/>
            </a:endParaRPr>
          </a:p>
          <a:p>
            <a:pPr marL="171450" lvl="0" indent="-171450">
              <a:buFont typeface="Wingdings" pitchFamily="2" charset="2"/>
              <a:buChar char="Ø"/>
            </a:pPr>
            <a:endParaRPr lang="en-IN" sz="1200" dirty="0"/>
          </a:p>
          <a:p>
            <a:pPr marL="171450" lvl="0" indent="-171450">
              <a:buFont typeface="Wingdings" pitchFamily="2" charset="2"/>
              <a:buChar char="Ø"/>
            </a:pP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endParaRPr sz="1200">
              <a:latin typeface="Roboto Mono"/>
              <a:ea typeface="Roboto Mono"/>
              <a:cs typeface="Roboto Mono"/>
            </a:endParaRPr>
          </a:p>
          <a:p>
            <a:pPr marL="171450" indent="-171450">
              <a:buFont typeface="Wingdings" pitchFamily="2" charset="2"/>
              <a:buChar char="Ø"/>
            </a:pPr>
            <a:endParaRPr lang="en-GB" sz="1200">
              <a:latin typeface="Roboto Mono"/>
              <a:ea typeface="Roboto Mono"/>
              <a:cs typeface="Roboto Mono"/>
            </a:endParaRPr>
          </a:p>
          <a:p>
            <a:endParaRPr lang="en-GB" sz="1200">
              <a:latin typeface="Roboto Mono"/>
              <a:ea typeface="Roboto Mono"/>
              <a:cs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1"/>
          <p:cNvSpPr txBox="1"/>
          <p:nvPr/>
        </p:nvSpPr>
        <p:spPr>
          <a:xfrm>
            <a:off x="135875" y="145275"/>
            <a:ext cx="72921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Roboto Mono"/>
                <a:ea typeface="Roboto Mono"/>
                <a:cs typeface="Roboto Mono"/>
                <a:sym typeface="Roboto Mono"/>
              </a:rPr>
              <a:t>Technology Stack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5" name="Google Shape;215;p41"/>
          <p:cNvSpPr txBox="1"/>
          <p:nvPr/>
        </p:nvSpPr>
        <p:spPr>
          <a:xfrm>
            <a:off x="2059925" y="-1230398"/>
            <a:ext cx="83727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" name="Rectangle: Rounded Corners 279">
            <a:extLst>
              <a:ext uri="{FF2B5EF4-FFF2-40B4-BE49-F238E27FC236}">
                <a16:creationId xmlns:a16="http://schemas.microsoft.com/office/drawing/2014/main" id="{FC14183C-1C28-744C-98F6-3332C82FCFEA}"/>
              </a:ext>
            </a:extLst>
          </p:cNvPr>
          <p:cNvSpPr/>
          <p:nvPr/>
        </p:nvSpPr>
        <p:spPr>
          <a:xfrm>
            <a:off x="1025541" y="774346"/>
            <a:ext cx="3031212" cy="3883380"/>
          </a:xfrm>
          <a:prstGeom prst="roundRect">
            <a:avLst/>
          </a:prstGeom>
          <a:solidFill>
            <a:srgbClr val="DD94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283">
            <a:extLst>
              <a:ext uri="{FF2B5EF4-FFF2-40B4-BE49-F238E27FC236}">
                <a16:creationId xmlns:a16="http://schemas.microsoft.com/office/drawing/2014/main" id="{33E43A56-8E3B-7246-9BEC-E11A56704DBF}"/>
              </a:ext>
            </a:extLst>
          </p:cNvPr>
          <p:cNvSpPr/>
          <p:nvPr/>
        </p:nvSpPr>
        <p:spPr>
          <a:xfrm>
            <a:off x="4538309" y="2206920"/>
            <a:ext cx="2642002" cy="2450805"/>
          </a:xfrm>
          <a:prstGeom prst="roundRect">
            <a:avLst/>
          </a:prstGeom>
          <a:solidFill>
            <a:srgbClr val="A18B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: Rounded Corners 286">
            <a:extLst>
              <a:ext uri="{FF2B5EF4-FFF2-40B4-BE49-F238E27FC236}">
                <a16:creationId xmlns:a16="http://schemas.microsoft.com/office/drawing/2014/main" id="{38D312E4-B600-E642-9EB1-41ADBBE70F00}"/>
              </a:ext>
            </a:extLst>
          </p:cNvPr>
          <p:cNvSpPr/>
          <p:nvPr/>
        </p:nvSpPr>
        <p:spPr>
          <a:xfrm>
            <a:off x="4538308" y="704563"/>
            <a:ext cx="2598785" cy="1359221"/>
          </a:xfrm>
          <a:prstGeom prst="roundRect">
            <a:avLst/>
          </a:prstGeom>
          <a:solidFill>
            <a:srgbClr val="F1B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9195D3-8888-8C47-8BFA-92443DB97DD9}"/>
              </a:ext>
            </a:extLst>
          </p:cNvPr>
          <p:cNvSpPr txBox="1"/>
          <p:nvPr/>
        </p:nvSpPr>
        <p:spPr>
          <a:xfrm>
            <a:off x="1948332" y="934353"/>
            <a:ext cx="118562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>
                <a:solidFill>
                  <a:srgbClr val="FFFFFF"/>
                </a:solidFill>
                <a:latin typeface="Roboto mono"/>
                <a:cs typeface="Calibri"/>
              </a:rPr>
              <a:t>WEB</a:t>
            </a:r>
          </a:p>
        </p:txBody>
      </p:sp>
      <p:sp>
        <p:nvSpPr>
          <p:cNvPr id="12" name="Rectangle: Rounded Corners 290">
            <a:extLst>
              <a:ext uri="{FF2B5EF4-FFF2-40B4-BE49-F238E27FC236}">
                <a16:creationId xmlns:a16="http://schemas.microsoft.com/office/drawing/2014/main" id="{A30561D8-780C-2B49-BBFC-AC4072A77652}"/>
              </a:ext>
            </a:extLst>
          </p:cNvPr>
          <p:cNvSpPr/>
          <p:nvPr/>
        </p:nvSpPr>
        <p:spPr>
          <a:xfrm>
            <a:off x="1216382" y="1453156"/>
            <a:ext cx="2570775" cy="77436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accent2">
                    <a:lumMod val="50000"/>
                  </a:schemeClr>
                </a:solidFill>
                <a:latin typeface="Roboto mono"/>
                <a:ea typeface="Roboto mono"/>
                <a:cs typeface="Calibri"/>
              </a:rPr>
              <a:t>Node.js</a:t>
            </a:r>
            <a:endParaRPr lang="en-US" sz="1600" dirty="0">
              <a:solidFill>
                <a:schemeClr val="accent2">
                  <a:lumMod val="50000"/>
                </a:schemeClr>
              </a:solidFill>
              <a:latin typeface="Roboto mono"/>
              <a:ea typeface="Roboto mono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01FD36-98F9-A843-B762-02D3B35327D2}"/>
              </a:ext>
            </a:extLst>
          </p:cNvPr>
          <p:cNvSpPr txBox="1"/>
          <p:nvPr/>
        </p:nvSpPr>
        <p:spPr>
          <a:xfrm>
            <a:off x="4976240" y="2300886"/>
            <a:ext cx="162592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>
                <a:solidFill>
                  <a:srgbClr val="FFFFFF"/>
                </a:solidFill>
                <a:latin typeface="Roboto mono"/>
                <a:cs typeface="Calibri"/>
              </a:rPr>
              <a:t>LIBRARIES</a:t>
            </a:r>
          </a:p>
        </p:txBody>
      </p:sp>
      <p:sp>
        <p:nvSpPr>
          <p:cNvPr id="16" name="Rectangle: Rounded Corners 302">
            <a:extLst>
              <a:ext uri="{FF2B5EF4-FFF2-40B4-BE49-F238E27FC236}">
                <a16:creationId xmlns:a16="http://schemas.microsoft.com/office/drawing/2014/main" id="{2F79EF96-DC43-EB4A-980C-9587E0FE3E1F}"/>
              </a:ext>
            </a:extLst>
          </p:cNvPr>
          <p:cNvSpPr/>
          <p:nvPr/>
        </p:nvSpPr>
        <p:spPr>
          <a:xfrm>
            <a:off x="1255759" y="2445220"/>
            <a:ext cx="2570775" cy="77436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>
                <a:solidFill>
                  <a:schemeClr val="accent2">
                    <a:lumMod val="50000"/>
                  </a:schemeClr>
                </a:solidFill>
                <a:latin typeface="Roboto mono"/>
                <a:ea typeface="Roboto mono"/>
                <a:cs typeface="Calibri"/>
              </a:rPr>
              <a:t>React.js</a:t>
            </a:r>
            <a:endParaRPr lang="en-GB" sz="1600" dirty="0">
              <a:solidFill>
                <a:schemeClr val="accent2">
                  <a:lumMod val="50000"/>
                </a:schemeClr>
              </a:solidFill>
              <a:latin typeface="Roboto mono"/>
              <a:ea typeface="Roboto mono"/>
              <a:cs typeface="+mn-lt"/>
            </a:endParaRPr>
          </a:p>
        </p:txBody>
      </p:sp>
      <p:sp>
        <p:nvSpPr>
          <p:cNvPr id="17" name="Rectangle: Rounded Corners 303">
            <a:extLst>
              <a:ext uri="{FF2B5EF4-FFF2-40B4-BE49-F238E27FC236}">
                <a16:creationId xmlns:a16="http://schemas.microsoft.com/office/drawing/2014/main" id="{BD8DD12A-A5F6-DE4D-8D43-CBC17689A563}"/>
              </a:ext>
            </a:extLst>
          </p:cNvPr>
          <p:cNvSpPr/>
          <p:nvPr/>
        </p:nvSpPr>
        <p:spPr>
          <a:xfrm>
            <a:off x="1255759" y="3447105"/>
            <a:ext cx="2570775" cy="77436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accent2">
                    <a:lumMod val="50000"/>
                  </a:schemeClr>
                </a:solidFill>
                <a:latin typeface="Roboto mono"/>
                <a:ea typeface="Roboto mono"/>
                <a:cs typeface="Calibri"/>
              </a:rPr>
              <a:t>HTML, Bootstrap, CSS</a:t>
            </a:r>
            <a:endParaRPr lang="en-GB" sz="1600">
              <a:solidFill>
                <a:schemeClr val="accent2">
                  <a:lumMod val="50000"/>
                </a:schemeClr>
              </a:solidFill>
              <a:latin typeface="Roboto mono"/>
              <a:ea typeface="Roboto mono"/>
              <a:cs typeface="+mn-lt"/>
            </a:endParaRPr>
          </a:p>
        </p:txBody>
      </p:sp>
      <p:sp>
        <p:nvSpPr>
          <p:cNvPr id="18" name="Rectangle: Rounded Corners 304">
            <a:extLst>
              <a:ext uri="{FF2B5EF4-FFF2-40B4-BE49-F238E27FC236}">
                <a16:creationId xmlns:a16="http://schemas.microsoft.com/office/drawing/2014/main" id="{AB079600-274F-C842-ABDD-962F7A99F136}"/>
              </a:ext>
            </a:extLst>
          </p:cNvPr>
          <p:cNvSpPr/>
          <p:nvPr/>
        </p:nvSpPr>
        <p:spPr>
          <a:xfrm>
            <a:off x="4764359" y="2866099"/>
            <a:ext cx="2208261" cy="6302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err="1">
                <a:solidFill>
                  <a:srgbClr val="7030A0"/>
                </a:solidFill>
                <a:latin typeface="Roboto mono"/>
                <a:ea typeface="Roboto mono"/>
                <a:cs typeface="Calibri"/>
              </a:rPr>
              <a:t>Tensorflow</a:t>
            </a:r>
            <a:endParaRPr lang="en-GB" sz="1600">
              <a:solidFill>
                <a:srgbClr val="7030A0"/>
              </a:solidFill>
              <a:latin typeface="Roboto mono"/>
              <a:ea typeface="Roboto mono"/>
              <a:cs typeface="Calibri"/>
            </a:endParaRPr>
          </a:p>
        </p:txBody>
      </p:sp>
      <p:sp>
        <p:nvSpPr>
          <p:cNvPr id="21" name="Rectangle: Rounded Corners 309">
            <a:extLst>
              <a:ext uri="{FF2B5EF4-FFF2-40B4-BE49-F238E27FC236}">
                <a16:creationId xmlns:a16="http://schemas.microsoft.com/office/drawing/2014/main" id="{BDCDA288-7DD6-414D-A19B-C829B65CD658}"/>
              </a:ext>
            </a:extLst>
          </p:cNvPr>
          <p:cNvSpPr/>
          <p:nvPr/>
        </p:nvSpPr>
        <p:spPr>
          <a:xfrm>
            <a:off x="4854944" y="1287455"/>
            <a:ext cx="2028836" cy="55799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>
                <a:solidFill>
                  <a:srgbClr val="F87A13"/>
                </a:solidFill>
                <a:latin typeface="Roboto mono"/>
                <a:ea typeface="Roboto mono"/>
                <a:cs typeface="Calibri"/>
              </a:rPr>
              <a:t>Google Firebase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433B07-FF0F-4242-A09A-99255ED1567C}"/>
              </a:ext>
            </a:extLst>
          </p:cNvPr>
          <p:cNvSpPr txBox="1"/>
          <p:nvPr/>
        </p:nvSpPr>
        <p:spPr>
          <a:xfrm>
            <a:off x="5091137" y="847700"/>
            <a:ext cx="1556451" cy="3981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>
                <a:solidFill>
                  <a:srgbClr val="FFFFFF"/>
                </a:solidFill>
                <a:latin typeface="Roboto mono"/>
                <a:cs typeface="Calibri"/>
              </a:rPr>
              <a:t>DATABASE</a:t>
            </a:r>
          </a:p>
        </p:txBody>
      </p:sp>
      <p:sp>
        <p:nvSpPr>
          <p:cNvPr id="25" name="Rectangle: Rounded Corners 313">
            <a:extLst>
              <a:ext uri="{FF2B5EF4-FFF2-40B4-BE49-F238E27FC236}">
                <a16:creationId xmlns:a16="http://schemas.microsoft.com/office/drawing/2014/main" id="{929B9374-58D0-614E-A3D6-17B747980685}"/>
              </a:ext>
            </a:extLst>
          </p:cNvPr>
          <p:cNvSpPr/>
          <p:nvPr/>
        </p:nvSpPr>
        <p:spPr>
          <a:xfrm>
            <a:off x="4764359" y="3752850"/>
            <a:ext cx="2208261" cy="6596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7030A0"/>
                </a:solidFill>
                <a:latin typeface="Roboto mono"/>
                <a:ea typeface="Roboto mono"/>
                <a:cs typeface="Calibri"/>
              </a:rPr>
              <a:t>Crawler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8"/>
          <p:cNvSpPr txBox="1"/>
          <p:nvPr/>
        </p:nvSpPr>
        <p:spPr>
          <a:xfrm>
            <a:off x="135875" y="145275"/>
            <a:ext cx="7513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oboto Mono"/>
                <a:ea typeface="Roboto Mono"/>
                <a:cs typeface="Roboto Mono"/>
                <a:sym typeface="Roboto Mono"/>
              </a:rPr>
              <a:t>Design/ solution choices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B678E9C-BA6B-421D-9244-ECD7046EDA18}"/>
              </a:ext>
            </a:extLst>
          </p:cNvPr>
          <p:cNvSpPr>
            <a:spLocks noGrp="1"/>
          </p:cNvSpPr>
          <p:nvPr/>
        </p:nvSpPr>
        <p:spPr>
          <a:xfrm>
            <a:off x="109537" y="789781"/>
            <a:ext cx="8872538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990" indent="-173990">
              <a:lnSpc>
                <a:spcPct val="75000"/>
              </a:lnSpc>
              <a:spcBef>
                <a:spcPts val="0"/>
              </a:spcBef>
            </a:pPr>
            <a:r>
              <a:rPr lang="en-US" sz="1200" b="1">
                <a:latin typeface="Roboto Mono"/>
                <a:cs typeface="Calibri"/>
              </a:rPr>
              <a:t>Database Choice -&gt; Firebase</a:t>
            </a:r>
            <a:endParaRPr lang="en-US" sz="1200" b="1">
              <a:latin typeface="Roboto Mono"/>
              <a:ea typeface="Roboto Mono"/>
              <a:cs typeface="Calibri"/>
            </a:endParaRPr>
          </a:p>
          <a:p>
            <a:pPr lvl="1">
              <a:lnSpc>
                <a:spcPct val="75000"/>
              </a:lnSpc>
            </a:pPr>
            <a:r>
              <a:rPr lang="en-US" sz="1200" b="1">
                <a:latin typeface="Roboto Mono"/>
                <a:cs typeface="Calibri"/>
              </a:rPr>
              <a:t>Pros:</a:t>
            </a:r>
            <a:endParaRPr lang="en-US" sz="1200" b="1">
              <a:latin typeface="Roboto Mono"/>
              <a:ea typeface="Roboto Mono"/>
              <a:cs typeface="Calibri"/>
            </a:endParaRPr>
          </a:p>
          <a:p>
            <a:pPr lvl="2">
              <a:lnSpc>
                <a:spcPct val="100000"/>
              </a:lnSpc>
              <a:buFont typeface="Wingdings" panose="020B0604020202020204" pitchFamily="34" charset="0"/>
              <a:buChar char="Ø"/>
            </a:pPr>
            <a:r>
              <a:rPr lang="en-US" sz="1200">
                <a:latin typeface="Roboto Mono"/>
                <a:cs typeface="Calibri"/>
              </a:rPr>
              <a:t>JSON (JavaScript Object Notation) storage implies no barrier between data and objects</a:t>
            </a:r>
            <a:endParaRPr lang="en-US" sz="1200">
              <a:latin typeface="Roboto Mono"/>
              <a:ea typeface="Roboto Mono"/>
              <a:cs typeface="Calibri"/>
            </a:endParaRPr>
          </a:p>
          <a:p>
            <a:pPr lvl="2">
              <a:lnSpc>
                <a:spcPct val="75000"/>
              </a:lnSpc>
              <a:buFont typeface="Wingdings" panose="020B0604020202020204" pitchFamily="34" charset="0"/>
              <a:buChar char="Ø"/>
            </a:pPr>
            <a:r>
              <a:rPr lang="en-US" sz="1200">
                <a:latin typeface="Roboto Mono"/>
                <a:cs typeface="Calibri"/>
              </a:rPr>
              <a:t>Easy Setup</a:t>
            </a:r>
            <a:endParaRPr lang="en-US" sz="1200">
              <a:latin typeface="Roboto Mono"/>
              <a:ea typeface="Roboto Mono"/>
              <a:cs typeface="Calibri"/>
            </a:endParaRPr>
          </a:p>
          <a:p>
            <a:pPr lvl="1">
              <a:lnSpc>
                <a:spcPct val="75000"/>
              </a:lnSpc>
            </a:pPr>
            <a:r>
              <a:rPr lang="en-US" sz="1200" b="1">
                <a:latin typeface="Roboto Mono"/>
                <a:cs typeface="Calibri"/>
              </a:rPr>
              <a:t>Cons:</a:t>
            </a:r>
            <a:endParaRPr lang="en-US" sz="1200" b="1">
              <a:latin typeface="Roboto Mono"/>
              <a:ea typeface="Roboto Mono"/>
              <a:cs typeface="Calibri"/>
            </a:endParaRPr>
          </a:p>
          <a:p>
            <a:pPr marL="1200150" lvl="2" indent="-285750">
              <a:lnSpc>
                <a:spcPct val="100000"/>
              </a:lnSpc>
              <a:buFont typeface="Wingdings" panose="020B0604020202020204" pitchFamily="34" charset="0"/>
              <a:buChar char="Ø"/>
            </a:pPr>
            <a:r>
              <a:rPr lang="en-US" sz="1200">
                <a:latin typeface="Roboto Mono"/>
                <a:ea typeface="+mn-lt"/>
                <a:cs typeface="+mn-lt"/>
              </a:rPr>
              <a:t>Free for only 50,000 reads a day. This is not a big issue since we are using the  database to read the list of portals which will be very less in number</a:t>
            </a:r>
          </a:p>
          <a:p>
            <a:pPr marL="914400" lvl="2" indent="0">
              <a:lnSpc>
                <a:spcPct val="100000"/>
              </a:lnSpc>
              <a:buNone/>
            </a:pPr>
            <a:endParaRPr lang="en-US" sz="1200">
              <a:latin typeface="Roboto Mono"/>
              <a:ea typeface="+mn-lt"/>
              <a:cs typeface="+mn-lt"/>
            </a:endParaRPr>
          </a:p>
          <a:p>
            <a:pPr marL="171450" lvl="2" indent="-1714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n-US" sz="1200" b="1">
                <a:latin typeface="Roboto Mono"/>
                <a:ea typeface="+mn-lt"/>
                <a:cs typeface="+mn-lt"/>
              </a:rPr>
              <a:t>Front-end choice -&gt; React.js </a:t>
            </a:r>
            <a:r>
              <a:rPr lang="en-US" sz="1200">
                <a:latin typeface="Roboto Mono"/>
                <a:ea typeface="+mn-lt"/>
                <a:cs typeface="+mn-lt"/>
              </a:rPr>
              <a:t>and</a:t>
            </a:r>
            <a:r>
              <a:rPr lang="en-US" sz="1200" b="1">
                <a:latin typeface="Roboto Mono"/>
                <a:ea typeface="+mn-lt"/>
                <a:cs typeface="+mn-lt"/>
              </a:rPr>
              <a:t> Back-end choice -&gt; Node.js</a:t>
            </a:r>
          </a:p>
          <a:p>
            <a:pPr marL="628650" lvl="3">
              <a:lnSpc>
                <a:spcPct val="110000"/>
              </a:lnSpc>
              <a:spcBef>
                <a:spcPts val="0"/>
              </a:spcBef>
              <a:buFont typeface="Wingdings" panose="020B0604020202020204" pitchFamily="34" charset="0"/>
              <a:buChar char="Ø"/>
            </a:pPr>
            <a:r>
              <a:rPr lang="en-US" sz="1200">
                <a:latin typeface="Roboto Mono"/>
                <a:ea typeface="+mn-lt"/>
                <a:cs typeface="+mn-lt"/>
              </a:rPr>
              <a:t>To make the development process simple, we are using JavaScript for both the front-end and back-end which will help in eliminating the time-consuming task of duplicating the code between the browser and server.</a:t>
            </a:r>
          </a:p>
          <a:p>
            <a:pPr marL="400050" lvl="3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200">
              <a:latin typeface="Roboto Mono"/>
              <a:ea typeface="+mn-lt"/>
              <a:cs typeface="+mn-lt"/>
            </a:endParaRPr>
          </a:p>
          <a:p>
            <a:pPr marL="171450" lvl="2" indent="-1714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n-US" sz="1200" b="1">
                <a:latin typeface="Roboto Mono"/>
                <a:ea typeface="+mn-lt"/>
                <a:cs typeface="+mn-lt"/>
              </a:rPr>
              <a:t>Additional Libraries</a:t>
            </a:r>
            <a:r>
              <a:rPr lang="en-US" sz="1200" dirty="0">
                <a:latin typeface="Roboto Mono"/>
                <a:ea typeface="+mn-lt"/>
                <a:cs typeface="+mn-lt"/>
              </a:rPr>
              <a:t> </a:t>
            </a:r>
            <a:r>
              <a:rPr lang="en-US" sz="1200" b="1">
                <a:latin typeface="Roboto Mono"/>
                <a:ea typeface="+mn-lt"/>
                <a:cs typeface="+mn-lt"/>
              </a:rPr>
              <a:t>Used -&gt;</a:t>
            </a:r>
            <a:r>
              <a:rPr lang="en-US" sz="1200" dirty="0">
                <a:latin typeface="Roboto Mono"/>
                <a:ea typeface="+mn-lt"/>
                <a:cs typeface="+mn-lt"/>
              </a:rPr>
              <a:t> </a:t>
            </a:r>
          </a:p>
          <a:p>
            <a:pPr marL="628650" lvl="3">
              <a:lnSpc>
                <a:spcPct val="110000"/>
              </a:lnSpc>
              <a:spcBef>
                <a:spcPts val="0"/>
              </a:spcBef>
              <a:buFont typeface="Wingdings" panose="020B0604020202020204" pitchFamily="34" charset="0"/>
              <a:buChar char="Ø"/>
            </a:pPr>
            <a:r>
              <a:rPr lang="en-US" sz="1200" b="1">
                <a:latin typeface="Roboto Mono"/>
                <a:ea typeface="+mn-lt"/>
                <a:cs typeface="+mn-lt"/>
              </a:rPr>
              <a:t>TensorFlow:</a:t>
            </a:r>
            <a:r>
              <a:rPr lang="en-US" sz="1200">
                <a:latin typeface="Roboto Mono"/>
                <a:ea typeface="+mn-lt"/>
                <a:cs typeface="+mn-lt"/>
              </a:rPr>
              <a:t> For classification of product fetched from a website into respective categories (like T-shirt)</a:t>
            </a:r>
          </a:p>
          <a:p>
            <a:pPr marL="628650" lvl="3">
              <a:lnSpc>
                <a:spcPct val="110000"/>
              </a:lnSpc>
              <a:spcBef>
                <a:spcPts val="0"/>
              </a:spcBef>
              <a:buFont typeface="Wingdings" panose="020B0604020202020204" pitchFamily="34" charset="0"/>
              <a:buChar char="Ø"/>
            </a:pPr>
            <a:r>
              <a:rPr lang="en-US" sz="1200" b="1">
                <a:latin typeface="Roboto Mono"/>
                <a:ea typeface="+mn-lt"/>
                <a:cs typeface="+mn-lt"/>
              </a:rPr>
              <a:t>Crawler:</a:t>
            </a:r>
            <a:r>
              <a:rPr lang="en-US" sz="1200">
                <a:latin typeface="Roboto Mono"/>
                <a:ea typeface="+mn-lt"/>
                <a:cs typeface="+mn-lt"/>
              </a:rPr>
              <a:t> For scraping data from the websites provided in the database.</a:t>
            </a:r>
          </a:p>
          <a:p>
            <a:pPr lvl="2">
              <a:lnSpc>
                <a:spcPct val="100000"/>
              </a:lnSpc>
              <a:buFont typeface="Wingdings" panose="020B0604020202020204" pitchFamily="34" charset="0"/>
              <a:buChar char="§"/>
            </a:pPr>
            <a:endParaRPr lang="en-US">
              <a:latin typeface="Arial"/>
              <a:ea typeface="Roboto Mono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9"/>
          <p:cNvSpPr txBox="1"/>
          <p:nvPr/>
        </p:nvSpPr>
        <p:spPr>
          <a:xfrm>
            <a:off x="135875" y="145275"/>
            <a:ext cx="7513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oboto Mono"/>
                <a:ea typeface="Roboto Mono"/>
                <a:cs typeface="Roboto Mono"/>
                <a:sym typeface="Roboto Mono"/>
              </a:rPr>
              <a:t>Limitations</a:t>
            </a: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1" name="Google Shape;201;p39"/>
          <p:cNvSpPr txBox="1"/>
          <p:nvPr/>
        </p:nvSpPr>
        <p:spPr>
          <a:xfrm>
            <a:off x="75200" y="733425"/>
            <a:ext cx="8547000" cy="441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Roboto Mono"/>
                <a:ea typeface="Roboto Mono"/>
                <a:cs typeface="Roboto Mono"/>
                <a:sym typeface="Roboto Mono"/>
              </a:rPr>
              <a:t>Even though the TensorFlow models have a high accuracy rate, it is not yet perfect. There is always a little degree of inaccuracy present in machine leaning models that can have an impact on the portal’s classification </a:t>
            </a:r>
            <a:r>
              <a:rPr lang="en-US">
                <a:latin typeface="Roboto Mono"/>
                <a:ea typeface="Roboto Mono"/>
                <a:cs typeface="Roboto Mono"/>
                <a:sym typeface="Roboto Mono"/>
              </a:rPr>
              <a:t>correctness.</a:t>
            </a:r>
            <a:br>
              <a:rPr lang="en-US" dirty="0">
                <a:latin typeface="Roboto Mono"/>
                <a:ea typeface="Roboto Mono"/>
                <a:cs typeface="Roboto Mono"/>
                <a:sym typeface="Roboto Mono"/>
              </a:rPr>
            </a:br>
            <a:endParaRPr lang="en-US" dirty="0">
              <a:latin typeface="Roboto Mono"/>
              <a:ea typeface="Roboto Mono"/>
              <a:cs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latin typeface="Roboto Mono"/>
                <a:ea typeface="Roboto Mono"/>
                <a:cs typeface="Roboto Mono"/>
                <a:sym typeface="Roboto Mono"/>
              </a:rPr>
              <a:t>Since most of the fashion magazines have their own norms of identifying trends in the market, it is difficult to compare them on a similar basis.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804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40"/>
          <p:cNvSpPr txBox="1"/>
          <p:nvPr/>
        </p:nvSpPr>
        <p:spPr>
          <a:xfrm>
            <a:off x="135875" y="145275"/>
            <a:ext cx="7513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oboto Mono"/>
                <a:ea typeface="Roboto Mono"/>
                <a:cs typeface="Roboto Mono"/>
                <a:sym typeface="Roboto Mono"/>
              </a:rPr>
              <a:t>Future Scope</a:t>
            </a:r>
            <a:endParaRPr sz="2400"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8" name="Google Shape;208;p40"/>
          <p:cNvSpPr txBox="1"/>
          <p:nvPr/>
        </p:nvSpPr>
        <p:spPr>
          <a:xfrm>
            <a:off x="75200" y="1072225"/>
            <a:ext cx="8547000" cy="3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Considering today’s fashion scenario, the machine learning model can be customized to include further categories which are not present in the current model like </a:t>
            </a:r>
            <a:r>
              <a:rPr lang="en-IN" sz="1200">
                <a:latin typeface="Roboto Mono"/>
                <a:ea typeface="Roboto Mono"/>
                <a:cs typeface="Roboto Mono"/>
                <a:sym typeface="Roboto Mono"/>
              </a:rPr>
              <a:t>plazo,etc.</a:t>
            </a:r>
            <a:b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</a:br>
            <a:endParaRPr lang="en-IN" sz="1200" dirty="0">
              <a:latin typeface="Roboto Mono"/>
              <a:ea typeface="Roboto Mono"/>
              <a:cs typeface="Roboto Mono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As stated in the limitations section, we can assign priority to websites and based on the priority, we will display the results in order. So if perhaps, the priority of a </a:t>
            </a:r>
            <a:r>
              <a:rPr lang="en-IN" sz="1200">
                <a:latin typeface="Roboto Mono"/>
                <a:ea typeface="Roboto Mono"/>
                <a:cs typeface="Roboto Mono"/>
                <a:sym typeface="Roboto Mono"/>
              </a:rPr>
              <a:t>website X is greater, its contents will be shown on top.</a:t>
            </a:r>
            <a:b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</a:b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Even though </a:t>
            </a:r>
            <a:r>
              <a:rPr lang="en-IN" sz="1200" err="1">
                <a:latin typeface="Roboto Mono"/>
                <a:ea typeface="Roboto Mono"/>
                <a:cs typeface="Roboto Mono"/>
                <a:sym typeface="Roboto Mono"/>
              </a:rPr>
              <a:t>FireBase</a:t>
            </a:r>
            <a:r>
              <a:rPr lang="en-IN" sz="1200">
                <a:latin typeface="Roboto Mono"/>
                <a:ea typeface="Roboto Mono"/>
                <a:cs typeface="Roboto Mono"/>
                <a:sym typeface="Roboto Mono"/>
              </a:rPr>
              <a:t> provides 50,000 reads a day, we can switch to different database on </a:t>
            </a: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other servers to cater to required needs and have unlimited access.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latin typeface="Roboto Mono"/>
              <a:ea typeface="Roboto Mono"/>
              <a:cs typeface="Roboto Mono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>
                <a:latin typeface="Roboto Mono"/>
                <a:ea typeface="Roboto Mono"/>
                <a:cs typeface="Roboto Mono"/>
              </a:rPr>
              <a:t>To get better trends in results, we can read product </a:t>
            </a:r>
            <a:r>
              <a:rPr lang="en-IN" sz="1200">
                <a:latin typeface="Roboto Mono"/>
                <a:ea typeface="Roboto Mono"/>
              </a:rPr>
              <a:t>reviews</a:t>
            </a:r>
            <a:r>
              <a:rPr lang="en-IN" sz="1200">
                <a:latin typeface="Roboto Mono"/>
                <a:ea typeface="Roboto Mono"/>
                <a:cs typeface="Roboto Mono"/>
              </a:rPr>
              <a:t> to understand customer sentiment by applying NLP.</a:t>
            </a:r>
            <a:endParaRPr lang="en-IN" sz="1200" dirty="0">
              <a:latin typeface="Roboto Mono"/>
              <a:ea typeface="Roboto Mono"/>
              <a:cs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sz="1200" dirty="0">
              <a:latin typeface="Roboto Mono"/>
              <a:ea typeface="Roboto Mono"/>
              <a:cs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618</Words>
  <Application>Microsoft Office PowerPoint</Application>
  <PresentationFormat>On-screen Show (16:9)</PresentationFormat>
  <Paragraphs>89</Paragraphs>
  <Slides>10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Simple Light</vt:lpstr>
      <vt:lpstr>PowerPoint Presentation</vt:lpstr>
      <vt:lpstr>PowerPoint Presentation</vt:lpstr>
      <vt:lpstr>Use Case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371</cp:revision>
  <dcterms:modified xsi:type="dcterms:W3CDTF">2020-07-12T15:35:17Z</dcterms:modified>
</cp:coreProperties>
</file>